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T Sans Narrow"/>
      <p:regular r:id="rId35"/>
      <p:bold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TSansNarrow-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PTSansNarrow-bold.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4ec4641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4ec4641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3b5db252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3b5db252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3b5db252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3b5db252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3b5db252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3b5db252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3b6ccdc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3b6ccdc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3b5db2526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3b5db2526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f9e888b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f9e888b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where hθ(x1:t−1) is a context representation produced by neural models, such as RNNs or Transformers.</a:t>
            </a:r>
            <a:endParaRPr/>
          </a:p>
          <a:p>
            <a:pPr indent="0" lvl="0" marL="0" rtl="0" algn="l">
              <a:spcBef>
                <a:spcPts val="0"/>
              </a:spcBef>
              <a:spcAft>
                <a:spcPts val="0"/>
              </a:spcAft>
              <a:buNone/>
            </a:pPr>
            <a:r>
              <a:rPr lang="zh-CN"/>
              <a:t>and e(x) denotes the embedding of x</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f9e888ba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f9e888ba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comparison, BERT is based on denoising auto-encoding. Specifically, for a text sequence x, BERT first constructs a corrupted version xˆ by randomly setting a portion (e.g. 15%) of tokens in x to a special symbol [MASK]. Let the masked tokens be x_bar. The training objective is to reconstruct x_ bar from x_hat: where mt = 1 indicates xt is masked, and Hθ is a Transformer that maps a length-T text sequence x into a sequence of hidden vectors Hθ(x) = [Hθ(x)1, Hθ(x)2, · · · , Hθ(x)T ]. 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f9e888b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f9e888b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3b5db252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3b5db252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3b5db252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3b5db252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4ec46417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4ec46417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f9e888b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f9e888b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f9e888b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f9e888b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f9e888ba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f9e888ba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where hθ(xz&lt;t ) denotes the hidden representation of xz&lt;t</a:t>
            </a:r>
            <a:endParaRPr/>
          </a:p>
          <a:p>
            <a:pPr indent="0" lvl="0" marL="0" rtl="0" algn="l">
              <a:spcBef>
                <a:spcPts val="0"/>
              </a:spcBef>
              <a:spcAft>
                <a:spcPts val="0"/>
              </a:spcAft>
              <a:buClr>
                <a:schemeClr val="dk1"/>
              </a:buClr>
              <a:buSzPts val="1100"/>
              <a:buFont typeface="Arial"/>
              <a:buNone/>
            </a:pPr>
            <a:r>
              <a:rPr lang="zh-CN"/>
              <a:t>produced by the shared Transformer network after proper masking. Now notice that the representation</a:t>
            </a:r>
            <a:endParaRPr/>
          </a:p>
          <a:p>
            <a:pPr indent="0" lvl="0" marL="0" rtl="0" algn="l">
              <a:spcBef>
                <a:spcPts val="0"/>
              </a:spcBef>
              <a:spcAft>
                <a:spcPts val="0"/>
              </a:spcAft>
              <a:buClr>
                <a:schemeClr val="dk1"/>
              </a:buClr>
              <a:buSzPts val="1100"/>
              <a:buFont typeface="Arial"/>
              <a:buNone/>
            </a:pPr>
            <a:r>
              <a:rPr lang="zh-CN"/>
              <a:t>hθ(xz&lt;t ) does not depend on which position it will predict, i.e., the value of zt. Consequently, the</a:t>
            </a:r>
            <a:endParaRPr/>
          </a:p>
          <a:p>
            <a:pPr indent="0" lvl="0" marL="0" rtl="0" algn="l">
              <a:spcBef>
                <a:spcPts val="0"/>
              </a:spcBef>
              <a:spcAft>
                <a:spcPts val="0"/>
              </a:spcAft>
              <a:buClr>
                <a:schemeClr val="dk1"/>
              </a:buClr>
              <a:buSzPts val="1100"/>
              <a:buFont typeface="Arial"/>
              <a:buNone/>
            </a:pPr>
            <a:r>
              <a:rPr lang="zh-CN"/>
              <a:t>same distribution is predicted regardless of the target position, which is not able to learn useful</a:t>
            </a:r>
            <a:endParaRPr/>
          </a:p>
          <a:p>
            <a:pPr indent="0" lvl="0" marL="0" rtl="0" algn="l">
              <a:spcBef>
                <a:spcPts val="0"/>
              </a:spcBef>
              <a:spcAft>
                <a:spcPts val="0"/>
              </a:spcAft>
              <a:buClr>
                <a:schemeClr val="dk1"/>
              </a:buClr>
              <a:buSzPts val="1100"/>
              <a:buFont typeface="Arial"/>
              <a:buNone/>
            </a:pPr>
            <a:r>
              <a:rPr lang="zh-CN"/>
              <a:t>representations (see Appendix A.1 for a concrete example). To avoid this problem, we propose to</a:t>
            </a:r>
            <a:endParaRPr/>
          </a:p>
          <a:p>
            <a:pPr indent="0" lvl="0" marL="0" rtl="0" algn="l">
              <a:spcBef>
                <a:spcPts val="0"/>
              </a:spcBef>
              <a:spcAft>
                <a:spcPts val="0"/>
              </a:spcAft>
              <a:buClr>
                <a:schemeClr val="dk1"/>
              </a:buClr>
              <a:buSzPts val="1100"/>
              <a:buFont typeface="Arial"/>
              <a:buNone/>
            </a:pPr>
            <a:r>
              <a:rPr lang="zh-CN"/>
              <a:t>re-parameterize the next-token distribution to be target position aware</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3b5db2526_3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3b5db2526_3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3b5db2526_3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3b5db2526_3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3b5db2526_3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3b5db2526_3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3b5db2526_3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3b5db2526_3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f9e888ba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f9e888ba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3b5db2526_3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3b5db2526_3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3b5db2526_3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3b5db2526_3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f9e888b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f9e888b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3b5db252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3b5db252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3b5db25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3b5db252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3b5db252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3b5db252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3b5db25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3b5db25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3b5db252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3b5db252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3b5db252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3b5db252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rxiv.org/pdf/1810.04805.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slide" Target="/ppt/slides/slide2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7.png"/><Relationship Id="rId8"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slide" Target="/ppt/slides/slide20.xml"/><Relationship Id="rId5" Type="http://schemas.openxmlformats.org/officeDocument/2006/relationships/image" Target="../media/image30.png"/><Relationship Id="rId6"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3650" y="186121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The Disaster Tweets - </a:t>
            </a:r>
            <a:endParaRPr/>
          </a:p>
          <a:p>
            <a:pPr indent="0" lvl="0" marL="0" rtl="0" algn="ctr">
              <a:spcBef>
                <a:spcPts val="0"/>
              </a:spcBef>
              <a:spcAft>
                <a:spcPts val="0"/>
              </a:spcAft>
              <a:buNone/>
            </a:pPr>
            <a:r>
              <a:rPr lang="zh-CN"/>
              <a:t>Text Classification</a:t>
            </a:r>
            <a:endParaRPr/>
          </a:p>
        </p:txBody>
      </p:sp>
      <p:sp>
        <p:nvSpPr>
          <p:cNvPr id="67" name="Google Shape;67;p13"/>
          <p:cNvSpPr txBox="1"/>
          <p:nvPr>
            <p:ph idx="1" type="subTitle"/>
          </p:nvPr>
        </p:nvSpPr>
        <p:spPr>
          <a:xfrm>
            <a:off x="2136725" y="295948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523"/>
              <a:buNone/>
            </a:pPr>
            <a:r>
              <a:rPr lang="zh-CN" sz="1440"/>
              <a:t>CAI Shizhan, SONG Wenxin</a:t>
            </a:r>
            <a:endParaRPr sz="1440"/>
          </a:p>
          <a:p>
            <a:pPr indent="0" lvl="0" marL="0" rtl="0" algn="ctr">
              <a:spcBef>
                <a:spcPts val="0"/>
              </a:spcBef>
              <a:spcAft>
                <a:spcPts val="0"/>
              </a:spcAft>
              <a:buSzPts val="523"/>
              <a:buNone/>
            </a:pPr>
            <a:r>
              <a:t/>
            </a:r>
            <a:endParaRPr sz="14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2.3 Text Encoding</a:t>
            </a:r>
            <a:endParaRPr/>
          </a:p>
        </p:txBody>
      </p:sp>
      <p:sp>
        <p:nvSpPr>
          <p:cNvPr id="133" name="Google Shape;133;p22"/>
          <p:cNvSpPr txBox="1"/>
          <p:nvPr>
            <p:ph idx="1" type="body"/>
          </p:nvPr>
        </p:nvSpPr>
        <p:spPr>
          <a:xfrm>
            <a:off x="311700" y="1266175"/>
            <a:ext cx="3999900" cy="15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BERT: Uses a</a:t>
            </a:r>
            <a:r>
              <a:rPr b="1" lang="zh-CN"/>
              <a:t> character-level</a:t>
            </a:r>
            <a:r>
              <a:rPr lang="zh-CN"/>
              <a:t> BPE vocabulary of size 30K</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i="1"/>
          </a:p>
        </p:txBody>
      </p:sp>
      <p:sp>
        <p:nvSpPr>
          <p:cNvPr id="134" name="Google Shape;134;p22"/>
          <p:cNvSpPr txBox="1"/>
          <p:nvPr>
            <p:ph idx="2" type="body"/>
          </p:nvPr>
        </p:nvSpPr>
        <p:spPr>
          <a:xfrm>
            <a:off x="4832400" y="1266175"/>
            <a:ext cx="3999900" cy="116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t>RoBERTa: Uses a larger </a:t>
            </a:r>
            <a:r>
              <a:rPr b="1" lang="zh-CN"/>
              <a:t>byte-level</a:t>
            </a:r>
            <a:r>
              <a:rPr lang="zh-CN"/>
              <a:t> BPE vocabulary containing 50K subword units</a:t>
            </a:r>
            <a:endParaRPr/>
          </a:p>
        </p:txBody>
      </p:sp>
      <p:sp>
        <p:nvSpPr>
          <p:cNvPr id="135" name="Google Shape;135;p22"/>
          <p:cNvSpPr txBox="1"/>
          <p:nvPr/>
        </p:nvSpPr>
        <p:spPr>
          <a:xfrm>
            <a:off x="1627050" y="2547525"/>
            <a:ext cx="58899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a:solidFill>
                  <a:schemeClr val="dk2"/>
                </a:solidFill>
                <a:latin typeface="Open Sans"/>
                <a:ea typeface="Open Sans"/>
                <a:cs typeface="Open Sans"/>
                <a:sym typeface="Open Sans"/>
              </a:rPr>
              <a:t>Reason:</a:t>
            </a:r>
            <a:endParaRPr b="1">
              <a:solidFill>
                <a:schemeClr val="dk2"/>
              </a:solidFill>
              <a:latin typeface="Open Sans"/>
              <a:ea typeface="Open Sans"/>
              <a:cs typeface="Open Sans"/>
              <a:sym typeface="Open Sans"/>
            </a:endParaRPr>
          </a:p>
          <a:p>
            <a:pPr indent="0" lvl="0" marL="0" rtl="0" algn="l">
              <a:lnSpc>
                <a:spcPct val="115000"/>
              </a:lnSpc>
              <a:spcBef>
                <a:spcPts val="1200"/>
              </a:spcBef>
              <a:spcAft>
                <a:spcPts val="1200"/>
              </a:spcAft>
              <a:buNone/>
            </a:pPr>
            <a:r>
              <a:rPr lang="zh-CN">
                <a:solidFill>
                  <a:schemeClr val="dk2"/>
                </a:solidFill>
                <a:latin typeface="Open Sans"/>
                <a:ea typeface="Open Sans"/>
                <a:cs typeface="Open Sans"/>
                <a:sym typeface="Open Sans"/>
              </a:rPr>
              <a:t>‘</a:t>
            </a:r>
            <a:r>
              <a:rPr i="1" lang="zh-CN">
                <a:solidFill>
                  <a:schemeClr val="dk2"/>
                </a:solidFill>
                <a:latin typeface="Open Sans"/>
                <a:ea typeface="Open Sans"/>
                <a:cs typeface="Open Sans"/>
                <a:sym typeface="Open Sans"/>
              </a:rPr>
              <a:t>Using bytes makes it possible to learn a subword vocabulary of a modest size (50K units) that can still encode any input text without introducing any “unknown” tokens.’</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2.4 Summary</a:t>
            </a:r>
            <a:endParaRPr/>
          </a:p>
        </p:txBody>
      </p:sp>
      <p:sp>
        <p:nvSpPr>
          <p:cNvPr id="141" name="Google Shape;141;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3"/>
          <p:cNvPicPr preferRelativeResize="0"/>
          <p:nvPr/>
        </p:nvPicPr>
        <p:blipFill>
          <a:blip r:embed="rId3">
            <a:alphaModFix/>
          </a:blip>
          <a:stretch>
            <a:fillRect/>
          </a:stretch>
        </p:blipFill>
        <p:spPr>
          <a:xfrm>
            <a:off x="858475" y="1203238"/>
            <a:ext cx="7056500" cy="342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2.5 RoBERTa result on the dataset</a:t>
            </a:r>
            <a:endParaRPr/>
          </a:p>
        </p:txBody>
      </p:sp>
      <p:sp>
        <p:nvSpPr>
          <p:cNvPr id="148" name="Google Shape;148;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Accuracy on validation set: 0.80</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lang="zh-CN"/>
              <a:t>Result on testing set at Kaggle: </a:t>
            </a:r>
            <a:endParaRPr/>
          </a:p>
          <a:p>
            <a:pPr indent="457200" lvl="0" marL="457200" rtl="0" algn="l">
              <a:spcBef>
                <a:spcPts val="1200"/>
              </a:spcBef>
              <a:spcAft>
                <a:spcPts val="0"/>
              </a:spcAft>
              <a:buNone/>
            </a:pPr>
            <a:r>
              <a:rPr lang="zh-CN"/>
              <a:t>F1 score: 0.81458, </a:t>
            </a:r>
            <a:endParaRPr/>
          </a:p>
          <a:p>
            <a:pPr indent="457200" lvl="0" marL="457200" rtl="0" algn="l">
              <a:spcBef>
                <a:spcPts val="1200"/>
              </a:spcBef>
              <a:spcAft>
                <a:spcPts val="0"/>
              </a:spcAft>
              <a:buNone/>
            </a:pPr>
            <a:r>
              <a:rPr lang="zh-CN"/>
              <a:t>Ranking: 221</a:t>
            </a:r>
            <a:endParaRPr/>
          </a:p>
          <a:p>
            <a:pPr indent="0" lvl="0" marL="0" rtl="0" algn="l">
              <a:spcBef>
                <a:spcPts val="1200"/>
              </a:spcBef>
              <a:spcAft>
                <a:spcPts val="1200"/>
              </a:spcAft>
              <a:buNone/>
            </a:pPr>
            <a:r>
              <a:t/>
            </a:r>
            <a:endParaRPr/>
          </a:p>
        </p:txBody>
      </p:sp>
      <p:pic>
        <p:nvPicPr>
          <p:cNvPr id="149" name="Google Shape;149;p24"/>
          <p:cNvPicPr preferRelativeResize="0"/>
          <p:nvPr/>
        </p:nvPicPr>
        <p:blipFill>
          <a:blip r:embed="rId3">
            <a:alphaModFix/>
          </a:blip>
          <a:stretch>
            <a:fillRect/>
          </a:stretch>
        </p:blipFill>
        <p:spPr>
          <a:xfrm>
            <a:off x="1516775" y="3605175"/>
            <a:ext cx="6110442" cy="269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3. XLNet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One Flew Over the </a:t>
            </a:r>
            <a:r>
              <a:rPr lang="zh-CN" strike="sngStrike"/>
              <a:t>Cuckoo's Nest </a:t>
            </a:r>
            <a:r>
              <a:rPr lang="zh-CN"/>
              <a:t>Sesame Street</a:t>
            </a:r>
            <a:endParaRPr/>
          </a:p>
        </p:txBody>
      </p:sp>
      <p:pic>
        <p:nvPicPr>
          <p:cNvPr id="160" name="Google Shape;160;p26"/>
          <p:cNvPicPr preferRelativeResize="0"/>
          <p:nvPr/>
        </p:nvPicPr>
        <p:blipFill>
          <a:blip r:embed="rId3">
            <a:alphaModFix/>
          </a:blip>
          <a:stretch>
            <a:fillRect/>
          </a:stretch>
        </p:blipFill>
        <p:spPr>
          <a:xfrm>
            <a:off x="539650" y="1238250"/>
            <a:ext cx="1714500" cy="2667000"/>
          </a:xfrm>
          <a:prstGeom prst="rect">
            <a:avLst/>
          </a:prstGeom>
          <a:noFill/>
          <a:ln>
            <a:noFill/>
          </a:ln>
        </p:spPr>
      </p:pic>
      <p:pic>
        <p:nvPicPr>
          <p:cNvPr id="161" name="Google Shape;161;p26"/>
          <p:cNvPicPr preferRelativeResize="0"/>
          <p:nvPr/>
        </p:nvPicPr>
        <p:blipFill>
          <a:blip r:embed="rId4">
            <a:alphaModFix/>
          </a:blip>
          <a:stretch>
            <a:fillRect/>
          </a:stretch>
        </p:blipFill>
        <p:spPr>
          <a:xfrm>
            <a:off x="2883150" y="1238250"/>
            <a:ext cx="1997676" cy="2667000"/>
          </a:xfrm>
          <a:prstGeom prst="rect">
            <a:avLst/>
          </a:prstGeom>
          <a:noFill/>
          <a:ln>
            <a:noFill/>
          </a:ln>
        </p:spPr>
      </p:pic>
      <p:sp>
        <p:nvSpPr>
          <p:cNvPr id="162" name="Google Shape;162;p26"/>
          <p:cNvSpPr txBox="1"/>
          <p:nvPr/>
        </p:nvSpPr>
        <p:spPr>
          <a:xfrm>
            <a:off x="1037800" y="4140625"/>
            <a:ext cx="7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ELMo</a:t>
            </a:r>
            <a:endParaRPr>
              <a:latin typeface="Open Sans"/>
              <a:ea typeface="Open Sans"/>
              <a:cs typeface="Open Sans"/>
              <a:sym typeface="Open Sans"/>
            </a:endParaRPr>
          </a:p>
        </p:txBody>
      </p:sp>
      <p:sp>
        <p:nvSpPr>
          <p:cNvPr id="163" name="Google Shape;163;p26"/>
          <p:cNvSpPr txBox="1"/>
          <p:nvPr/>
        </p:nvSpPr>
        <p:spPr>
          <a:xfrm>
            <a:off x="3549288" y="4140625"/>
            <a:ext cx="6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BERT</a:t>
            </a:r>
            <a:endParaRPr>
              <a:latin typeface="Open Sans"/>
              <a:ea typeface="Open Sans"/>
              <a:cs typeface="Open Sans"/>
              <a:sym typeface="Open Sans"/>
            </a:endParaRPr>
          </a:p>
        </p:txBody>
      </p:sp>
      <p:pic>
        <p:nvPicPr>
          <p:cNvPr id="164" name="Google Shape;164;p26"/>
          <p:cNvPicPr preferRelativeResize="0"/>
          <p:nvPr/>
        </p:nvPicPr>
        <p:blipFill>
          <a:blip r:embed="rId5">
            <a:alphaModFix/>
          </a:blip>
          <a:stretch>
            <a:fillRect/>
          </a:stretch>
        </p:blipFill>
        <p:spPr>
          <a:xfrm>
            <a:off x="5168150" y="1560950"/>
            <a:ext cx="3584727" cy="2021575"/>
          </a:xfrm>
          <a:prstGeom prst="rect">
            <a:avLst/>
          </a:prstGeom>
          <a:noFill/>
          <a:ln>
            <a:noFill/>
          </a:ln>
        </p:spPr>
      </p:pic>
      <p:sp>
        <p:nvSpPr>
          <p:cNvPr id="165" name="Google Shape;165;p26"/>
          <p:cNvSpPr txBox="1"/>
          <p:nvPr/>
        </p:nvSpPr>
        <p:spPr>
          <a:xfrm>
            <a:off x="6601413" y="4140625"/>
            <a:ext cx="7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XLNet</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3.1 </a:t>
            </a:r>
            <a:r>
              <a:rPr lang="zh-CN"/>
              <a:t>Autoregressive</a:t>
            </a:r>
            <a:r>
              <a:rPr lang="zh-CN"/>
              <a:t>(</a:t>
            </a:r>
            <a:r>
              <a:rPr lang="zh-CN"/>
              <a:t>AR</a:t>
            </a:r>
            <a:r>
              <a:rPr lang="zh-CN"/>
              <a:t>)</a:t>
            </a:r>
            <a:endParaRPr/>
          </a:p>
        </p:txBody>
      </p:sp>
      <p:pic>
        <p:nvPicPr>
          <p:cNvPr id="171" name="Google Shape;171;p27"/>
          <p:cNvPicPr preferRelativeResize="0"/>
          <p:nvPr/>
        </p:nvPicPr>
        <p:blipFill>
          <a:blip r:embed="rId3">
            <a:alphaModFix/>
          </a:blip>
          <a:stretch>
            <a:fillRect/>
          </a:stretch>
        </p:blipFill>
        <p:spPr>
          <a:xfrm>
            <a:off x="4346013" y="742913"/>
            <a:ext cx="4486275" cy="2867025"/>
          </a:xfrm>
          <a:prstGeom prst="rect">
            <a:avLst/>
          </a:prstGeom>
          <a:noFill/>
          <a:ln>
            <a:noFill/>
          </a:ln>
        </p:spPr>
      </p:pic>
      <p:pic>
        <p:nvPicPr>
          <p:cNvPr id="172" name="Google Shape;172;p27"/>
          <p:cNvPicPr preferRelativeResize="0"/>
          <p:nvPr/>
        </p:nvPicPr>
        <p:blipFill>
          <a:blip r:embed="rId4">
            <a:alphaModFix/>
          </a:blip>
          <a:stretch>
            <a:fillRect/>
          </a:stretch>
        </p:blipFill>
        <p:spPr>
          <a:xfrm>
            <a:off x="869025" y="4032773"/>
            <a:ext cx="7405957" cy="707400"/>
          </a:xfrm>
          <a:prstGeom prst="rect">
            <a:avLst/>
          </a:prstGeom>
          <a:noFill/>
          <a:ln>
            <a:noFill/>
          </a:ln>
        </p:spPr>
      </p:pic>
      <p:sp>
        <p:nvSpPr>
          <p:cNvPr id="173" name="Google Shape;173;p27"/>
          <p:cNvSpPr txBox="1"/>
          <p:nvPr/>
        </p:nvSpPr>
        <p:spPr>
          <a:xfrm>
            <a:off x="311700" y="1152425"/>
            <a:ext cx="3740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dk2"/>
                </a:solidFill>
                <a:latin typeface="Open Sans"/>
                <a:ea typeface="Open Sans"/>
                <a:cs typeface="Open Sans"/>
                <a:sym typeface="Open Sans"/>
              </a:rPr>
              <a:t>The process of generating a sentence is as follows: generate the first word according to the probability distribution, then generate the second word according to the first word, and then generate the third word according to the first two words, ... until the entire sentence is generated</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3.2 </a:t>
            </a:r>
            <a:r>
              <a:rPr lang="zh-CN"/>
              <a:t>Denoising Autoencoders(DAE)</a:t>
            </a:r>
            <a:endParaRPr/>
          </a:p>
        </p:txBody>
      </p:sp>
      <p:pic>
        <p:nvPicPr>
          <p:cNvPr id="179" name="Google Shape;179;p28"/>
          <p:cNvPicPr preferRelativeResize="0"/>
          <p:nvPr/>
        </p:nvPicPr>
        <p:blipFill>
          <a:blip r:embed="rId3">
            <a:alphaModFix/>
          </a:blip>
          <a:stretch>
            <a:fillRect/>
          </a:stretch>
        </p:blipFill>
        <p:spPr>
          <a:xfrm>
            <a:off x="4083775" y="1390125"/>
            <a:ext cx="4748520" cy="1972525"/>
          </a:xfrm>
          <a:prstGeom prst="rect">
            <a:avLst/>
          </a:prstGeom>
          <a:noFill/>
          <a:ln>
            <a:noFill/>
          </a:ln>
        </p:spPr>
      </p:pic>
      <p:pic>
        <p:nvPicPr>
          <p:cNvPr id="180" name="Google Shape;180;p28"/>
          <p:cNvPicPr preferRelativeResize="0"/>
          <p:nvPr/>
        </p:nvPicPr>
        <p:blipFill rotWithShape="1">
          <a:blip r:embed="rId4">
            <a:alphaModFix/>
          </a:blip>
          <a:srcRect b="0" l="4049" r="0" t="0"/>
          <a:stretch/>
        </p:blipFill>
        <p:spPr>
          <a:xfrm>
            <a:off x="258163" y="3695850"/>
            <a:ext cx="8627675" cy="797275"/>
          </a:xfrm>
          <a:prstGeom prst="rect">
            <a:avLst/>
          </a:prstGeom>
          <a:noFill/>
          <a:ln>
            <a:noFill/>
          </a:ln>
        </p:spPr>
      </p:pic>
      <p:sp>
        <p:nvSpPr>
          <p:cNvPr id="181" name="Google Shape;181;p28"/>
          <p:cNvSpPr txBox="1"/>
          <p:nvPr/>
        </p:nvSpPr>
        <p:spPr>
          <a:xfrm>
            <a:off x="367400" y="1294638"/>
            <a:ext cx="3346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dk2"/>
                </a:solidFill>
                <a:latin typeface="Open Sans"/>
                <a:ea typeface="Open Sans"/>
                <a:cs typeface="Open Sans"/>
                <a:sym typeface="Open Sans"/>
              </a:rPr>
              <a:t>Autoencoders are Neural Networks which are commonly used for feature selection and extraction. Denoising Autoencoders corrupts the data on purpose by randomly turning some of the input values to zero</a:t>
            </a:r>
            <a:endParaRPr>
              <a:latin typeface="Open Sans"/>
              <a:ea typeface="Open Sans"/>
              <a:cs typeface="Open Sans"/>
              <a:sym typeface="Open Sans"/>
            </a:endParaRPr>
          </a:p>
        </p:txBody>
      </p:sp>
      <p:pic>
        <p:nvPicPr>
          <p:cNvPr id="182" name="Google Shape;182;p28"/>
          <p:cNvPicPr preferRelativeResize="0"/>
          <p:nvPr/>
        </p:nvPicPr>
        <p:blipFill rotWithShape="1">
          <a:blip r:embed="rId5">
            <a:alphaModFix/>
          </a:blip>
          <a:srcRect b="0" l="0" r="0" t="0"/>
          <a:stretch/>
        </p:blipFill>
        <p:spPr>
          <a:xfrm>
            <a:off x="367400" y="4571525"/>
            <a:ext cx="4124249" cy="34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3.3 </a:t>
            </a:r>
            <a:r>
              <a:rPr lang="zh-CN"/>
              <a:t>P</a:t>
            </a:r>
            <a:r>
              <a:rPr lang="zh-CN"/>
              <a:t>ros and Cons of the two pretraining objectives</a:t>
            </a:r>
            <a:endParaRPr/>
          </a:p>
        </p:txBody>
      </p:sp>
      <p:sp>
        <p:nvSpPr>
          <p:cNvPr id="188" name="Google Shape;188;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3600"/>
              </a:spcBef>
              <a:spcAft>
                <a:spcPts val="0"/>
              </a:spcAft>
              <a:buSzPts val="1800"/>
              <a:buChar char="●"/>
            </a:pPr>
            <a:r>
              <a:rPr b="1" lang="zh-CN"/>
              <a:t>Independence Assumption</a:t>
            </a:r>
            <a:r>
              <a:rPr lang="zh-CN"/>
              <a:t>: As emphasized by the ≈ sign in Eq. (2), BERT factorizes the joint conditional probability p(x_bar|x_hat)  based on an independence assumption that all masked tokens x_bar are separately reconstructed. In comparison, the AR language modeling objective (1) factorizes p_θ(x) using the product rule that holds universally without such an independence assumption.</a:t>
            </a:r>
            <a:endParaRPr/>
          </a:p>
          <a:p>
            <a:pPr indent="0" lvl="0" marL="0" rtl="0" algn="l">
              <a:spcBef>
                <a:spcPts val="3600"/>
              </a:spcBef>
              <a:spcAft>
                <a:spcPts val="3600"/>
              </a:spcAft>
              <a:buNone/>
            </a:pPr>
            <a:r>
              <a:rPr lang="zh-CN"/>
              <a:t>	For example, “New”, ”York” are </a:t>
            </a:r>
            <a:r>
              <a:rPr lang="zh-CN"/>
              <a:t>independent</a:t>
            </a:r>
            <a:r>
              <a:rPr lang="zh-CN"/>
              <a:t> </a:t>
            </a:r>
            <a:r>
              <a:rPr lang="zh-CN"/>
              <a:t>assumed</a:t>
            </a:r>
            <a:r>
              <a:rPr lang="zh-CN"/>
              <a:t> by BERT model, but 	we know they are highly corelated.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3.3 </a:t>
            </a:r>
            <a:r>
              <a:rPr lang="zh-CN"/>
              <a:t>Pros and Cons of the two pretraining objectives</a:t>
            </a:r>
            <a:endParaRPr/>
          </a:p>
        </p:txBody>
      </p:sp>
      <p:sp>
        <p:nvSpPr>
          <p:cNvPr id="194" name="Google Shape;194;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1200"/>
              </a:spcBef>
              <a:spcAft>
                <a:spcPts val="0"/>
              </a:spcAft>
              <a:buSzPct val="100000"/>
              <a:buChar char="●"/>
            </a:pPr>
            <a:r>
              <a:rPr b="1" lang="zh-CN"/>
              <a:t>Input noise</a:t>
            </a:r>
            <a:r>
              <a:rPr lang="zh-CN"/>
              <a:t>: The input to BERT contains artificial symbols like [MASK] that never occur in downstream tasks, which creates a pretrain-finetune discrepancy. Replacing [MASK] with original tokens as in </a:t>
            </a:r>
            <a:r>
              <a:rPr lang="zh-CN" u="sng">
                <a:solidFill>
                  <a:schemeClr val="hlink"/>
                </a:solidFill>
                <a:hlinkClick r:id="rId3"/>
              </a:rPr>
              <a:t>BERT paper</a:t>
            </a:r>
            <a:r>
              <a:rPr lang="zh-CN"/>
              <a:t> </a:t>
            </a:r>
            <a:endParaRPr/>
          </a:p>
          <a:p>
            <a:pPr indent="0" lvl="0" marL="457200" rtl="0" algn="l">
              <a:spcBef>
                <a:spcPts val="1200"/>
              </a:spcBef>
              <a:spcAft>
                <a:spcPts val="0"/>
              </a:spcAft>
              <a:buNone/>
            </a:pPr>
            <a:r>
              <a:rPr lang="zh-CN"/>
              <a:t>(In the paper, “masked” token with (1) </a:t>
            </a:r>
            <a:r>
              <a:rPr lang="zh-CN"/>
              <a:t>80% </a:t>
            </a:r>
            <a:r>
              <a:rPr lang="zh-CN"/>
              <a:t>the [MASK] token (2) </a:t>
            </a:r>
            <a:r>
              <a:rPr lang="zh-CN"/>
              <a:t>10% </a:t>
            </a:r>
            <a:r>
              <a:rPr lang="zh-CN"/>
              <a:t>a random token (3) </a:t>
            </a:r>
            <a:r>
              <a:rPr lang="zh-CN"/>
              <a:t>10% </a:t>
            </a:r>
            <a:r>
              <a:rPr lang="zh-CN"/>
              <a:t>the unchanged token) </a:t>
            </a:r>
            <a:endParaRPr/>
          </a:p>
          <a:p>
            <a:pPr indent="0" lvl="0" marL="457200" rtl="0" algn="l">
              <a:spcBef>
                <a:spcPts val="1200"/>
              </a:spcBef>
              <a:spcAft>
                <a:spcPts val="0"/>
              </a:spcAft>
              <a:buNone/>
            </a:pPr>
            <a:r>
              <a:rPr lang="zh-CN"/>
              <a:t>does not solve the problem because original tokens can be only used with a small probability — otherwise Eq. (2) will be trivial to optimize. In comparison, AR language modeling does not rely on any input corruption and does not suffer from this issue.</a:t>
            </a:r>
            <a:endParaRPr/>
          </a:p>
          <a:p>
            <a:pPr indent="0" lvl="0" marL="0" rtl="0" algn="l">
              <a:spcBef>
                <a:spcPts val="3600"/>
              </a:spcBef>
              <a:spcAft>
                <a:spcPts val="3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3.3 </a:t>
            </a:r>
            <a:r>
              <a:rPr lang="zh-CN"/>
              <a:t>Pros and Cons of the two pretraining objectives</a:t>
            </a:r>
            <a:endParaRPr/>
          </a:p>
        </p:txBody>
      </p:sp>
      <p:sp>
        <p:nvSpPr>
          <p:cNvPr id="200" name="Google Shape;200;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b="1" lang="zh-CN"/>
              <a:t>Context dependency</a:t>
            </a:r>
            <a:r>
              <a:rPr lang="zh-CN"/>
              <a:t>: The AR representation hθ(x1:t−1) is only conditioned on the tokens up to position t (i.e. tokens to the left), while the BERT representation Hθ(x)t has access to the contextual information on both sides. As a result, the BERT objective allows the model to be pretrained to better capture </a:t>
            </a:r>
            <a:r>
              <a:rPr lang="zh-CN" u="sng"/>
              <a:t>bidirectional</a:t>
            </a:r>
            <a:r>
              <a:rPr lang="zh-CN"/>
              <a:t> context.</a:t>
            </a:r>
            <a:endParaRPr/>
          </a:p>
          <a:p>
            <a:pPr indent="0" lvl="0" marL="0" rtl="0" algn="l">
              <a:spcBef>
                <a:spcPts val="3600"/>
              </a:spcBef>
              <a:spcAft>
                <a:spcPts val="3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sz="3900"/>
              <a:t>A Kaggle Competition</a:t>
            </a:r>
            <a:endParaRPr sz="3900"/>
          </a:p>
        </p:txBody>
      </p:sp>
      <p:sp>
        <p:nvSpPr>
          <p:cNvPr id="73" name="Google Shape;73;p14"/>
          <p:cNvSpPr txBox="1"/>
          <p:nvPr>
            <p:ph idx="1" type="subTitle"/>
          </p:nvPr>
        </p:nvSpPr>
        <p:spPr>
          <a:xfrm>
            <a:off x="0" y="2726875"/>
            <a:ext cx="4572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523"/>
              <a:buNone/>
            </a:pPr>
            <a:r>
              <a:rPr lang="zh-CN" sz="1440"/>
              <a:t>Natural Language Processing with Disaster Tweets</a:t>
            </a:r>
            <a:endParaRPr sz="1440"/>
          </a:p>
          <a:p>
            <a:pPr indent="0" lvl="0" marL="0" rtl="0" algn="ctr">
              <a:spcBef>
                <a:spcPts val="0"/>
              </a:spcBef>
              <a:spcAft>
                <a:spcPts val="0"/>
              </a:spcAft>
              <a:buSzPts val="523"/>
              <a:buNone/>
            </a:pPr>
            <a:r>
              <a:rPr lang="zh-CN" sz="1440"/>
              <a:t>Predict which Tweets are about real disasters and which ones are not</a:t>
            </a:r>
            <a:endParaRPr sz="1440"/>
          </a:p>
          <a:p>
            <a:pPr indent="0" lvl="0" marL="0" rtl="0" algn="ctr">
              <a:spcBef>
                <a:spcPts val="0"/>
              </a:spcBef>
              <a:spcAft>
                <a:spcPts val="0"/>
              </a:spcAft>
              <a:buSzPts val="523"/>
              <a:buNone/>
            </a:pPr>
            <a:r>
              <a:t/>
            </a:r>
            <a:endParaRPr sz="1440"/>
          </a:p>
        </p:txBody>
      </p:sp>
      <p:sp>
        <p:nvSpPr>
          <p:cNvPr id="74" name="Google Shape;74;p14"/>
          <p:cNvSpPr txBox="1"/>
          <p:nvPr>
            <p:ph type="title"/>
          </p:nvPr>
        </p:nvSpPr>
        <p:spPr>
          <a:xfrm>
            <a:off x="4828175"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sz="3900">
                <a:solidFill>
                  <a:schemeClr val="lt1"/>
                </a:solidFill>
              </a:rPr>
              <a:t>Dataset</a:t>
            </a:r>
            <a:endParaRPr sz="3900">
              <a:solidFill>
                <a:schemeClr val="lt1"/>
              </a:solidFill>
            </a:endParaRPr>
          </a:p>
        </p:txBody>
      </p:sp>
      <p:pic>
        <p:nvPicPr>
          <p:cNvPr id="75" name="Google Shape;75;p14"/>
          <p:cNvPicPr preferRelativeResize="0"/>
          <p:nvPr/>
        </p:nvPicPr>
        <p:blipFill>
          <a:blip r:embed="rId3">
            <a:alphaModFix/>
          </a:blip>
          <a:stretch>
            <a:fillRect/>
          </a:stretch>
        </p:blipFill>
        <p:spPr>
          <a:xfrm>
            <a:off x="4733762" y="2794187"/>
            <a:ext cx="4234027" cy="1100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3.4 </a:t>
            </a:r>
            <a:r>
              <a:rPr lang="zh-CN"/>
              <a:t>Permutation Language Modeling(PLM)</a:t>
            </a:r>
            <a:endParaRPr/>
          </a:p>
        </p:txBody>
      </p:sp>
      <p:pic>
        <p:nvPicPr>
          <p:cNvPr id="206" name="Google Shape;206;p32">
            <a:hlinkClick action="ppaction://hlinksldjump" r:id="rId3"/>
          </p:cNvPr>
          <p:cNvPicPr preferRelativeResize="0"/>
          <p:nvPr/>
        </p:nvPicPr>
        <p:blipFill>
          <a:blip r:embed="rId4">
            <a:alphaModFix/>
          </a:blip>
          <a:stretch>
            <a:fillRect/>
          </a:stretch>
        </p:blipFill>
        <p:spPr>
          <a:xfrm>
            <a:off x="2644700" y="1344600"/>
            <a:ext cx="6276975" cy="1781175"/>
          </a:xfrm>
          <a:prstGeom prst="rect">
            <a:avLst/>
          </a:prstGeom>
          <a:noFill/>
          <a:ln>
            <a:noFill/>
          </a:ln>
        </p:spPr>
      </p:pic>
      <p:sp>
        <p:nvSpPr>
          <p:cNvPr id="207" name="Google Shape;207;p32"/>
          <p:cNvSpPr txBox="1"/>
          <p:nvPr/>
        </p:nvSpPr>
        <p:spPr>
          <a:xfrm>
            <a:off x="311700" y="1344600"/>
            <a:ext cx="2502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Randomly select one kind of sentence permutation, and then "mask" a certain amount of words at the end, and finally use AR to predict the words that are "masked" according to this arrangement.</a:t>
            </a:r>
            <a:endParaRPr>
              <a:latin typeface="Open Sans"/>
              <a:ea typeface="Open Sans"/>
              <a:cs typeface="Open Sans"/>
              <a:sym typeface="Open Sans"/>
            </a:endParaRPr>
          </a:p>
        </p:txBody>
      </p:sp>
      <p:sp>
        <p:nvSpPr>
          <p:cNvPr id="208" name="Google Shape;208;p32"/>
          <p:cNvSpPr txBox="1"/>
          <p:nvPr/>
        </p:nvSpPr>
        <p:spPr>
          <a:xfrm>
            <a:off x="311700" y="3515075"/>
            <a:ext cx="805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Open Sans"/>
                <a:ea typeface="Open Sans"/>
                <a:cs typeface="Open Sans"/>
                <a:sym typeface="Open Sans"/>
              </a:rPr>
              <a:t>Remark</a:t>
            </a:r>
            <a:r>
              <a:rPr lang="zh-CN">
                <a:latin typeface="Open Sans"/>
                <a:ea typeface="Open Sans"/>
                <a:cs typeface="Open Sans"/>
                <a:sym typeface="Open Sans"/>
              </a:rPr>
              <a:t>: The proposed objective only permutes the factorization order, not the sequence order. In other words, we keep the original sequence order, use the positional encodings corresponding to the original sequence, and rely on a proper </a:t>
            </a:r>
            <a:r>
              <a:rPr lang="zh-CN" u="sng">
                <a:latin typeface="Open Sans"/>
                <a:ea typeface="Open Sans"/>
                <a:cs typeface="Open Sans"/>
                <a:sym typeface="Open Sans"/>
              </a:rPr>
              <a:t>attention mask in Transformers </a:t>
            </a:r>
            <a:r>
              <a:rPr lang="zh-CN">
                <a:latin typeface="Open Sans"/>
                <a:ea typeface="Open Sans"/>
                <a:cs typeface="Open Sans"/>
                <a:sym typeface="Open Sans"/>
              </a:rPr>
              <a:t>to achieve permutation of the factorization order.</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460625" y="4847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3.4 </a:t>
            </a:r>
            <a:r>
              <a:rPr lang="zh-CN"/>
              <a:t>Implement of PLM</a:t>
            </a:r>
            <a:endParaRPr/>
          </a:p>
        </p:txBody>
      </p:sp>
      <p:pic>
        <p:nvPicPr>
          <p:cNvPr id="214" name="Google Shape;214;p33"/>
          <p:cNvPicPr preferRelativeResize="0"/>
          <p:nvPr/>
        </p:nvPicPr>
        <p:blipFill>
          <a:blip r:embed="rId3">
            <a:alphaModFix/>
          </a:blip>
          <a:stretch>
            <a:fillRect/>
          </a:stretch>
        </p:blipFill>
        <p:spPr>
          <a:xfrm>
            <a:off x="6836400" y="235094"/>
            <a:ext cx="1995899" cy="1482707"/>
          </a:xfrm>
          <a:prstGeom prst="rect">
            <a:avLst/>
          </a:prstGeom>
          <a:noFill/>
          <a:ln>
            <a:noFill/>
          </a:ln>
        </p:spPr>
      </p:pic>
      <p:sp>
        <p:nvSpPr>
          <p:cNvPr id="215" name="Google Shape;215;p33"/>
          <p:cNvSpPr txBox="1"/>
          <p:nvPr/>
        </p:nvSpPr>
        <p:spPr>
          <a:xfrm>
            <a:off x="6836400" y="1717800"/>
            <a:ext cx="19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Figure by Hung-yi Lee</a:t>
            </a:r>
            <a:endParaRPr>
              <a:latin typeface="Open Sans"/>
              <a:ea typeface="Open Sans"/>
              <a:cs typeface="Open Sans"/>
              <a:sym typeface="Open Sans"/>
            </a:endParaRPr>
          </a:p>
        </p:txBody>
      </p:sp>
      <p:pic>
        <p:nvPicPr>
          <p:cNvPr id="216" name="Google Shape;216;p33"/>
          <p:cNvPicPr preferRelativeResize="0"/>
          <p:nvPr/>
        </p:nvPicPr>
        <p:blipFill>
          <a:blip r:embed="rId4">
            <a:alphaModFix/>
          </a:blip>
          <a:stretch>
            <a:fillRect/>
          </a:stretch>
        </p:blipFill>
        <p:spPr>
          <a:xfrm>
            <a:off x="252962" y="3443750"/>
            <a:ext cx="2636126" cy="1553939"/>
          </a:xfrm>
          <a:prstGeom prst="rect">
            <a:avLst/>
          </a:prstGeom>
          <a:noFill/>
          <a:ln>
            <a:noFill/>
          </a:ln>
        </p:spPr>
      </p:pic>
      <p:pic>
        <p:nvPicPr>
          <p:cNvPr id="217" name="Google Shape;217;p33"/>
          <p:cNvPicPr preferRelativeResize="0"/>
          <p:nvPr/>
        </p:nvPicPr>
        <p:blipFill>
          <a:blip r:embed="rId5">
            <a:alphaModFix/>
          </a:blip>
          <a:stretch>
            <a:fillRect/>
          </a:stretch>
        </p:blipFill>
        <p:spPr>
          <a:xfrm>
            <a:off x="192550" y="1152425"/>
            <a:ext cx="2756950" cy="2097550"/>
          </a:xfrm>
          <a:prstGeom prst="rect">
            <a:avLst/>
          </a:prstGeom>
          <a:noFill/>
          <a:ln>
            <a:noFill/>
          </a:ln>
        </p:spPr>
      </p:pic>
      <p:pic>
        <p:nvPicPr>
          <p:cNvPr id="218" name="Google Shape;218;p33"/>
          <p:cNvPicPr preferRelativeResize="0"/>
          <p:nvPr/>
        </p:nvPicPr>
        <p:blipFill>
          <a:blip r:embed="rId6">
            <a:alphaModFix/>
          </a:blip>
          <a:stretch>
            <a:fillRect/>
          </a:stretch>
        </p:blipFill>
        <p:spPr>
          <a:xfrm>
            <a:off x="3082050" y="2118000"/>
            <a:ext cx="2250100" cy="1354625"/>
          </a:xfrm>
          <a:prstGeom prst="rect">
            <a:avLst/>
          </a:prstGeom>
          <a:noFill/>
          <a:ln>
            <a:noFill/>
          </a:ln>
        </p:spPr>
      </p:pic>
      <p:pic>
        <p:nvPicPr>
          <p:cNvPr id="219" name="Google Shape;219;p33"/>
          <p:cNvPicPr preferRelativeResize="0"/>
          <p:nvPr/>
        </p:nvPicPr>
        <p:blipFill>
          <a:blip r:embed="rId7">
            <a:alphaModFix/>
          </a:blip>
          <a:stretch>
            <a:fillRect/>
          </a:stretch>
        </p:blipFill>
        <p:spPr>
          <a:xfrm>
            <a:off x="5613625" y="2118000"/>
            <a:ext cx="2256780" cy="1354625"/>
          </a:xfrm>
          <a:prstGeom prst="rect">
            <a:avLst/>
          </a:prstGeom>
          <a:noFill/>
          <a:ln>
            <a:noFill/>
          </a:ln>
        </p:spPr>
      </p:pic>
      <p:pic>
        <p:nvPicPr>
          <p:cNvPr id="220" name="Google Shape;220;p33"/>
          <p:cNvPicPr preferRelativeResize="0"/>
          <p:nvPr/>
        </p:nvPicPr>
        <p:blipFill>
          <a:blip r:embed="rId8">
            <a:alphaModFix/>
          </a:blip>
          <a:stretch>
            <a:fillRect/>
          </a:stretch>
        </p:blipFill>
        <p:spPr>
          <a:xfrm>
            <a:off x="3018575" y="3569675"/>
            <a:ext cx="2377039" cy="1428025"/>
          </a:xfrm>
          <a:prstGeom prst="rect">
            <a:avLst/>
          </a:prstGeom>
          <a:noFill/>
          <a:ln>
            <a:noFill/>
          </a:ln>
        </p:spPr>
      </p:pic>
      <p:pic>
        <p:nvPicPr>
          <p:cNvPr id="221" name="Google Shape;221;p33"/>
          <p:cNvPicPr preferRelativeResize="0"/>
          <p:nvPr/>
        </p:nvPicPr>
        <p:blipFill>
          <a:blip r:embed="rId9">
            <a:alphaModFix/>
          </a:blip>
          <a:stretch>
            <a:fillRect/>
          </a:stretch>
        </p:blipFill>
        <p:spPr>
          <a:xfrm>
            <a:off x="5525100" y="3569673"/>
            <a:ext cx="2442114" cy="1428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3.5 </a:t>
            </a:r>
            <a:r>
              <a:rPr lang="zh-CN"/>
              <a:t>Problem for simple attention layer</a:t>
            </a:r>
            <a:endParaRPr/>
          </a:p>
        </p:txBody>
      </p:sp>
      <p:pic>
        <p:nvPicPr>
          <p:cNvPr id="227" name="Google Shape;227;p34"/>
          <p:cNvPicPr preferRelativeResize="0"/>
          <p:nvPr/>
        </p:nvPicPr>
        <p:blipFill rotWithShape="1">
          <a:blip r:embed="rId3">
            <a:alphaModFix/>
          </a:blip>
          <a:srcRect b="-10724" l="5658" r="-1232" t="4432"/>
          <a:stretch/>
        </p:blipFill>
        <p:spPr>
          <a:xfrm>
            <a:off x="305768" y="2649428"/>
            <a:ext cx="5403706" cy="825922"/>
          </a:xfrm>
          <a:prstGeom prst="rect">
            <a:avLst/>
          </a:prstGeom>
          <a:noFill/>
          <a:ln>
            <a:noFill/>
          </a:ln>
        </p:spPr>
      </p:pic>
      <p:pic>
        <p:nvPicPr>
          <p:cNvPr id="228" name="Google Shape;228;p34"/>
          <p:cNvPicPr preferRelativeResize="0"/>
          <p:nvPr/>
        </p:nvPicPr>
        <p:blipFill rotWithShape="1">
          <a:blip r:embed="rId4">
            <a:alphaModFix/>
          </a:blip>
          <a:srcRect b="0" l="1642" r="0" t="0"/>
          <a:stretch/>
        </p:blipFill>
        <p:spPr>
          <a:xfrm>
            <a:off x="305768" y="1596746"/>
            <a:ext cx="5403708" cy="752853"/>
          </a:xfrm>
          <a:prstGeom prst="rect">
            <a:avLst/>
          </a:prstGeom>
          <a:noFill/>
          <a:ln>
            <a:noFill/>
          </a:ln>
        </p:spPr>
      </p:pic>
      <p:sp>
        <p:nvSpPr>
          <p:cNvPr id="229" name="Google Shape;229;p34"/>
          <p:cNvSpPr txBox="1"/>
          <p:nvPr/>
        </p:nvSpPr>
        <p:spPr>
          <a:xfrm>
            <a:off x="262050" y="2403885"/>
            <a:ext cx="29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Consider z’=[1 3 4 2], z_3 = 4</a:t>
            </a:r>
            <a:endParaRPr>
              <a:latin typeface="Open Sans"/>
              <a:ea typeface="Open Sans"/>
              <a:cs typeface="Open Sans"/>
              <a:sym typeface="Open Sans"/>
            </a:endParaRPr>
          </a:p>
        </p:txBody>
      </p:sp>
      <p:sp>
        <p:nvSpPr>
          <p:cNvPr id="230" name="Google Shape;230;p34"/>
          <p:cNvSpPr txBox="1"/>
          <p:nvPr/>
        </p:nvSpPr>
        <p:spPr>
          <a:xfrm>
            <a:off x="305768" y="1304225"/>
            <a:ext cx="29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Consider z=[1 3 2 4], z_3 = 2</a:t>
            </a:r>
            <a:endParaRPr>
              <a:latin typeface="Open Sans"/>
              <a:ea typeface="Open Sans"/>
              <a:cs typeface="Open Sans"/>
              <a:sym typeface="Open Sans"/>
            </a:endParaRPr>
          </a:p>
        </p:txBody>
      </p:sp>
      <p:sp>
        <p:nvSpPr>
          <p:cNvPr id="231" name="Google Shape;231;p34"/>
          <p:cNvSpPr txBox="1"/>
          <p:nvPr/>
        </p:nvSpPr>
        <p:spPr>
          <a:xfrm>
            <a:off x="5709475" y="1304225"/>
            <a:ext cx="3246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For example, “I love Hong Kong”.</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In this distribution fuction, </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p(X_2 = “Kong”|”I”,”Hong”)=</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p(X_4 = “Kong”|”I”,”Hong”).</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Apparently, “I Hong Kong” will make sence and its appearance likelihood is higher than “I Kong Hong”.</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This distribution function is not will defined and is lack of word position’s information.</a:t>
            </a:r>
            <a:endParaRPr>
              <a:latin typeface="Open Sans"/>
              <a:ea typeface="Open Sans"/>
              <a:cs typeface="Open Sans"/>
              <a:sym typeface="Open Sans"/>
            </a:endParaRPr>
          </a:p>
        </p:txBody>
      </p:sp>
      <p:pic>
        <p:nvPicPr>
          <p:cNvPr id="232" name="Google Shape;232;p34"/>
          <p:cNvPicPr preferRelativeResize="0"/>
          <p:nvPr/>
        </p:nvPicPr>
        <p:blipFill rotWithShape="1">
          <a:blip r:embed="rId5">
            <a:alphaModFix/>
          </a:blip>
          <a:srcRect b="0" l="3818" r="0" t="0"/>
          <a:stretch/>
        </p:blipFill>
        <p:spPr>
          <a:xfrm>
            <a:off x="262050" y="3564500"/>
            <a:ext cx="7411049" cy="707400"/>
          </a:xfrm>
          <a:prstGeom prst="rect">
            <a:avLst/>
          </a:prstGeom>
          <a:noFill/>
          <a:ln>
            <a:noFill/>
          </a:ln>
        </p:spPr>
      </p:pic>
      <p:sp>
        <p:nvSpPr>
          <p:cNvPr id="233" name="Google Shape;233;p34"/>
          <p:cNvSpPr txBox="1"/>
          <p:nvPr/>
        </p:nvSpPr>
        <p:spPr>
          <a:xfrm>
            <a:off x="311700" y="4361050"/>
            <a:ext cx="864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where gθ(xz&lt;t , zt) denotes a new type of representations which additionally take the target position</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zt as input</a:t>
            </a:r>
            <a:endParaRPr>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28350" y="345750"/>
            <a:ext cx="9200700" cy="7074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1400"/>
              </a:spcBef>
              <a:spcAft>
                <a:spcPts val="0"/>
              </a:spcAft>
              <a:buNone/>
            </a:pPr>
            <a:r>
              <a:rPr lang="zh-CN"/>
              <a:t>Two-Stream Self-Attention for Target-Aware Representations</a:t>
            </a:r>
            <a:endParaRPr/>
          </a:p>
          <a:p>
            <a:pPr indent="0" lvl="0" marL="0" rtl="0" algn="ctr">
              <a:spcBef>
                <a:spcPts val="1400"/>
              </a:spcBef>
              <a:spcAft>
                <a:spcPts val="0"/>
              </a:spcAft>
              <a:buNone/>
            </a:pPr>
            <a:r>
              <a:t/>
            </a:r>
            <a:endParaRPr/>
          </a:p>
        </p:txBody>
      </p:sp>
      <p:pic>
        <p:nvPicPr>
          <p:cNvPr id="239" name="Google Shape;239;p35"/>
          <p:cNvPicPr preferRelativeResize="0"/>
          <p:nvPr/>
        </p:nvPicPr>
        <p:blipFill rotWithShape="1">
          <a:blip r:embed="rId3">
            <a:alphaModFix/>
          </a:blip>
          <a:srcRect b="17952" l="0" r="3883" t="0"/>
          <a:stretch/>
        </p:blipFill>
        <p:spPr>
          <a:xfrm>
            <a:off x="112675" y="983725"/>
            <a:ext cx="6148246" cy="2684414"/>
          </a:xfrm>
          <a:prstGeom prst="rect">
            <a:avLst/>
          </a:prstGeom>
          <a:noFill/>
          <a:ln>
            <a:noFill/>
          </a:ln>
        </p:spPr>
      </p:pic>
      <p:pic>
        <p:nvPicPr>
          <p:cNvPr id="240" name="Google Shape;240;p35"/>
          <p:cNvPicPr preferRelativeResize="0"/>
          <p:nvPr/>
        </p:nvPicPr>
        <p:blipFill>
          <a:blip r:embed="rId4">
            <a:alphaModFix/>
          </a:blip>
          <a:stretch>
            <a:fillRect/>
          </a:stretch>
        </p:blipFill>
        <p:spPr>
          <a:xfrm>
            <a:off x="112675" y="3808427"/>
            <a:ext cx="6659277" cy="600298"/>
          </a:xfrm>
          <a:prstGeom prst="rect">
            <a:avLst/>
          </a:prstGeom>
          <a:noFill/>
          <a:ln>
            <a:noFill/>
          </a:ln>
        </p:spPr>
      </p:pic>
      <p:sp>
        <p:nvSpPr>
          <p:cNvPr id="241" name="Google Shape;241;p35"/>
          <p:cNvSpPr txBox="1"/>
          <p:nvPr/>
        </p:nvSpPr>
        <p:spPr>
          <a:xfrm>
            <a:off x="6533675" y="1053150"/>
            <a:ext cx="24030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 The content representation hθ(xz≤t</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 or abbreviated as hzt</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 which serves a similar role to the</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standard hidden states in Transformer. This representation encodes both the context and xzt</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itself.</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 The query representation gθ(xz&lt;t , zt), or abbreviated as gzt</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 which only has access to the contextual information xz&lt;t and the position zt, but not the content xzt</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3.6 </a:t>
            </a:r>
            <a:r>
              <a:rPr lang="zh-CN"/>
              <a:t>Partial Prediction</a:t>
            </a:r>
            <a:endParaRPr/>
          </a:p>
        </p:txBody>
      </p:sp>
      <p:pic>
        <p:nvPicPr>
          <p:cNvPr id="247" name="Google Shape;247;p36"/>
          <p:cNvPicPr preferRelativeResize="0"/>
          <p:nvPr/>
        </p:nvPicPr>
        <p:blipFill rotWithShape="1">
          <a:blip r:embed="rId3">
            <a:alphaModFix/>
          </a:blip>
          <a:srcRect b="0" l="2152" r="0" t="0"/>
          <a:stretch/>
        </p:blipFill>
        <p:spPr>
          <a:xfrm>
            <a:off x="357450" y="3291300"/>
            <a:ext cx="7953975" cy="899000"/>
          </a:xfrm>
          <a:prstGeom prst="rect">
            <a:avLst/>
          </a:prstGeom>
          <a:noFill/>
          <a:ln>
            <a:noFill/>
          </a:ln>
        </p:spPr>
      </p:pic>
      <p:sp>
        <p:nvSpPr>
          <p:cNvPr id="248" name="Google Shape;248;p36"/>
          <p:cNvSpPr txBox="1"/>
          <p:nvPr/>
        </p:nvSpPr>
        <p:spPr>
          <a:xfrm>
            <a:off x="357450" y="1995850"/>
            <a:ext cx="7794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While the permutation language modeling objective (3) has several benefits, it is a much more challenging optimization problem due to the permutation and causes slow convergence in preliminary experiments. To reduce the optimization difficulty, we choose to only predict the last tokens in a factorization order. Formally, we split z into a non-target subsequence z≤c and a target subsequence z&gt;c, where c is the cutting point.</a:t>
            </a:r>
            <a:endParaRPr>
              <a:latin typeface="Open Sans"/>
              <a:ea typeface="Open Sans"/>
              <a:cs typeface="Open Sans"/>
              <a:sym typeface="Open Sans"/>
            </a:endParaRPr>
          </a:p>
        </p:txBody>
      </p:sp>
      <p:pic>
        <p:nvPicPr>
          <p:cNvPr id="249" name="Google Shape;249;p36">
            <a:hlinkClick action="ppaction://hlinksldjump" r:id="rId4"/>
          </p:cNvPr>
          <p:cNvPicPr preferRelativeResize="0"/>
          <p:nvPr/>
        </p:nvPicPr>
        <p:blipFill>
          <a:blip r:embed="rId5">
            <a:alphaModFix/>
          </a:blip>
          <a:stretch>
            <a:fillRect/>
          </a:stretch>
        </p:blipFill>
        <p:spPr>
          <a:xfrm>
            <a:off x="357450" y="1185788"/>
            <a:ext cx="5957726" cy="776700"/>
          </a:xfrm>
          <a:prstGeom prst="rect">
            <a:avLst/>
          </a:prstGeom>
          <a:noFill/>
          <a:ln>
            <a:noFill/>
          </a:ln>
        </p:spPr>
      </p:pic>
      <p:pic>
        <p:nvPicPr>
          <p:cNvPr id="250" name="Google Shape;250;p36"/>
          <p:cNvPicPr preferRelativeResize="0"/>
          <p:nvPr/>
        </p:nvPicPr>
        <p:blipFill>
          <a:blip r:embed="rId6">
            <a:alphaModFix/>
          </a:blip>
          <a:stretch>
            <a:fillRect/>
          </a:stretch>
        </p:blipFill>
        <p:spPr>
          <a:xfrm>
            <a:off x="357450" y="4101375"/>
            <a:ext cx="1338039" cy="776700"/>
          </a:xfrm>
          <a:prstGeom prst="rect">
            <a:avLst/>
          </a:prstGeom>
          <a:noFill/>
          <a:ln>
            <a:noFill/>
          </a:ln>
        </p:spPr>
      </p:pic>
      <p:sp>
        <p:nvSpPr>
          <p:cNvPr id="251" name="Google Shape;251;p36"/>
          <p:cNvSpPr txBox="1"/>
          <p:nvPr/>
        </p:nvSpPr>
        <p:spPr>
          <a:xfrm>
            <a:off x="1985900" y="4190300"/>
            <a:ext cx="703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The best K value is between 6 and 7 (better). In fact, if we take the reciprocal of K and convert it to a percentage, we will find that the best ratio is between 14.3% and 16.7%.The percentage of BERT that hides the token as "[MASK]" is 15%</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3.7 </a:t>
            </a:r>
            <a:r>
              <a:rPr lang="zh-CN"/>
              <a:t>Transformer-XL</a:t>
            </a:r>
            <a:endParaRPr/>
          </a:p>
        </p:txBody>
      </p:sp>
      <p:sp>
        <p:nvSpPr>
          <p:cNvPr id="257" name="Google Shape;257;p37"/>
          <p:cNvSpPr txBox="1"/>
          <p:nvPr/>
        </p:nvSpPr>
        <p:spPr>
          <a:xfrm>
            <a:off x="218450" y="109225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 Transformer requires that the input is a fixed-length word sequence.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As a consequence of the fixed context length, the model cannot capture any longer-term dependency beyond the predefined context length. In addition, the fixed-length segments are created by selecting a consecutive chunk of symbols without respecting the sentence or any other semantic boundary. Hence, the model lacks necessary contextual information needed to well predict the first few symbols, leading to inefficient optimization and inferior performance. We refer to this problem as </a:t>
            </a:r>
            <a:r>
              <a:rPr b="1" lang="zh-CN">
                <a:latin typeface="Open Sans"/>
                <a:ea typeface="Open Sans"/>
                <a:cs typeface="Open Sans"/>
                <a:sym typeface="Open Sans"/>
              </a:rPr>
              <a:t>context fragmentation</a:t>
            </a:r>
            <a:r>
              <a:rPr lang="zh-CN">
                <a:latin typeface="Open Sans"/>
                <a:ea typeface="Open Sans"/>
                <a:cs typeface="Open Sans"/>
                <a:sym typeface="Open Sans"/>
              </a:rPr>
              <a:t>.</a:t>
            </a:r>
            <a:endParaRPr>
              <a:latin typeface="Open Sans"/>
              <a:ea typeface="Open Sans"/>
              <a:cs typeface="Open Sans"/>
              <a:sym typeface="Open Sans"/>
            </a:endParaRPr>
          </a:p>
        </p:txBody>
      </p:sp>
      <p:pic>
        <p:nvPicPr>
          <p:cNvPr id="258" name="Google Shape;258;p37"/>
          <p:cNvPicPr preferRelativeResize="0"/>
          <p:nvPr/>
        </p:nvPicPr>
        <p:blipFill>
          <a:blip r:embed="rId3">
            <a:alphaModFix/>
          </a:blip>
          <a:stretch>
            <a:fillRect/>
          </a:stretch>
        </p:blipFill>
        <p:spPr>
          <a:xfrm>
            <a:off x="218450" y="3083725"/>
            <a:ext cx="8287702" cy="173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 3.7 Segment recurrence mechanism</a:t>
            </a:r>
            <a:endParaRPr/>
          </a:p>
        </p:txBody>
      </p:sp>
      <p:pic>
        <p:nvPicPr>
          <p:cNvPr id="264" name="Google Shape;264;p38"/>
          <p:cNvPicPr preferRelativeResize="0"/>
          <p:nvPr/>
        </p:nvPicPr>
        <p:blipFill>
          <a:blip r:embed="rId3">
            <a:alphaModFix/>
          </a:blip>
          <a:stretch>
            <a:fillRect/>
          </a:stretch>
        </p:blipFill>
        <p:spPr>
          <a:xfrm>
            <a:off x="311700" y="3031800"/>
            <a:ext cx="4861601" cy="1547375"/>
          </a:xfrm>
          <a:prstGeom prst="rect">
            <a:avLst/>
          </a:prstGeom>
          <a:noFill/>
          <a:ln>
            <a:noFill/>
          </a:ln>
        </p:spPr>
      </p:pic>
      <p:pic>
        <p:nvPicPr>
          <p:cNvPr id="265" name="Google Shape;265;p38"/>
          <p:cNvPicPr preferRelativeResize="0"/>
          <p:nvPr/>
        </p:nvPicPr>
        <p:blipFill>
          <a:blip r:embed="rId4">
            <a:alphaModFix/>
          </a:blip>
          <a:stretch>
            <a:fillRect/>
          </a:stretch>
        </p:blipFill>
        <p:spPr>
          <a:xfrm>
            <a:off x="5824899" y="334550"/>
            <a:ext cx="3007400" cy="2237200"/>
          </a:xfrm>
          <a:prstGeom prst="rect">
            <a:avLst/>
          </a:prstGeom>
          <a:noFill/>
          <a:ln>
            <a:noFill/>
          </a:ln>
        </p:spPr>
      </p:pic>
      <p:sp>
        <p:nvSpPr>
          <p:cNvPr id="266" name="Google Shape;266;p38"/>
          <p:cNvSpPr txBox="1"/>
          <p:nvPr/>
        </p:nvSpPr>
        <p:spPr>
          <a:xfrm>
            <a:off x="311700" y="1071275"/>
            <a:ext cx="53580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zh-CN">
                <a:latin typeface="Open Sans"/>
                <a:ea typeface="Open Sans"/>
                <a:cs typeface="Open Sans"/>
                <a:sym typeface="Open Sans"/>
              </a:rPr>
              <a:t>In fact, the idea is very simple, because generally when training Transformer, the text will be processed into a segment according to a certain length. For example, when BERT is pre-processed, it will first be processed into 512-length samples, even the text before processing may be longer. In this case, there is some longer context information that the model cannot learn</a:t>
            </a:r>
            <a:endParaRPr>
              <a:latin typeface="Open Sans"/>
              <a:ea typeface="Open Sans"/>
              <a:cs typeface="Open Sans"/>
              <a:sym typeface="Open Sans"/>
            </a:endParaRPr>
          </a:p>
        </p:txBody>
      </p:sp>
      <p:sp>
        <p:nvSpPr>
          <p:cNvPr id="267" name="Google Shape;267;p38"/>
          <p:cNvSpPr txBox="1"/>
          <p:nvPr/>
        </p:nvSpPr>
        <p:spPr>
          <a:xfrm>
            <a:off x="5451300" y="2571738"/>
            <a:ext cx="3534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So what Segment Recurrence Mechanism wants to do is. After the previous segment is calculated, all the hidden states (hidden states) calculated by it are saved and put into a Memory, and then in the current segment calculation, the previously saved hidden states and the hidden states of the current segment are saved Put together K and V as the Attention mechanism to obtain longer context information.</a:t>
            </a: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3.7 </a:t>
            </a:r>
            <a:r>
              <a:rPr lang="zh-CN"/>
              <a:t>Relative </a:t>
            </a:r>
            <a:r>
              <a:rPr lang="zh-CN"/>
              <a:t>Positional&amp;</a:t>
            </a:r>
            <a:r>
              <a:rPr lang="zh-CN"/>
              <a:t>Segment Encodings</a:t>
            </a:r>
            <a:endParaRPr/>
          </a:p>
        </p:txBody>
      </p:sp>
      <p:pic>
        <p:nvPicPr>
          <p:cNvPr id="273" name="Google Shape;273;p39"/>
          <p:cNvPicPr preferRelativeResize="0"/>
          <p:nvPr/>
        </p:nvPicPr>
        <p:blipFill>
          <a:blip r:embed="rId3">
            <a:alphaModFix/>
          </a:blip>
          <a:stretch>
            <a:fillRect/>
          </a:stretch>
        </p:blipFill>
        <p:spPr>
          <a:xfrm>
            <a:off x="311700" y="2274049"/>
            <a:ext cx="7943626" cy="884050"/>
          </a:xfrm>
          <a:prstGeom prst="rect">
            <a:avLst/>
          </a:prstGeom>
          <a:noFill/>
          <a:ln>
            <a:noFill/>
          </a:ln>
        </p:spPr>
      </p:pic>
      <p:pic>
        <p:nvPicPr>
          <p:cNvPr id="274" name="Google Shape;274;p39"/>
          <p:cNvPicPr preferRelativeResize="0"/>
          <p:nvPr/>
        </p:nvPicPr>
        <p:blipFill>
          <a:blip r:embed="rId4">
            <a:alphaModFix/>
          </a:blip>
          <a:stretch>
            <a:fillRect/>
          </a:stretch>
        </p:blipFill>
        <p:spPr>
          <a:xfrm>
            <a:off x="311700" y="1358975"/>
            <a:ext cx="7943626" cy="787964"/>
          </a:xfrm>
          <a:prstGeom prst="rect">
            <a:avLst/>
          </a:prstGeom>
          <a:noFill/>
          <a:ln>
            <a:noFill/>
          </a:ln>
        </p:spPr>
      </p:pic>
      <p:sp>
        <p:nvSpPr>
          <p:cNvPr id="275" name="Google Shape;275;p39"/>
          <p:cNvSpPr txBox="1"/>
          <p:nvPr/>
        </p:nvSpPr>
        <p:spPr>
          <a:xfrm>
            <a:off x="311688" y="3158100"/>
            <a:ext cx="8043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We store [x1 x2 x3 x4] in memory. However, when we want to use it in next sentence </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[x5 x6 x7 x8], the positional enconding in the sentence is changed. We have to use relative positional encoding.</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Same method for segments.</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3.8 </a:t>
            </a:r>
            <a:r>
              <a:rPr lang="zh-CN"/>
              <a:t>Pretraining &amp; SOTA in text classification</a:t>
            </a:r>
            <a:endParaRPr/>
          </a:p>
        </p:txBody>
      </p:sp>
      <p:pic>
        <p:nvPicPr>
          <p:cNvPr id="281" name="Google Shape;281;p40"/>
          <p:cNvPicPr preferRelativeResize="0"/>
          <p:nvPr/>
        </p:nvPicPr>
        <p:blipFill>
          <a:blip r:embed="rId3">
            <a:alphaModFix/>
          </a:blip>
          <a:stretch>
            <a:fillRect/>
          </a:stretch>
        </p:blipFill>
        <p:spPr>
          <a:xfrm>
            <a:off x="311700" y="2680972"/>
            <a:ext cx="6752076" cy="1896775"/>
          </a:xfrm>
          <a:prstGeom prst="rect">
            <a:avLst/>
          </a:prstGeom>
          <a:noFill/>
          <a:ln>
            <a:noFill/>
          </a:ln>
        </p:spPr>
      </p:pic>
      <p:pic>
        <p:nvPicPr>
          <p:cNvPr id="282" name="Google Shape;282;p40"/>
          <p:cNvPicPr preferRelativeResize="0"/>
          <p:nvPr/>
        </p:nvPicPr>
        <p:blipFill>
          <a:blip r:embed="rId4">
            <a:alphaModFix/>
          </a:blip>
          <a:stretch>
            <a:fillRect/>
          </a:stretch>
        </p:blipFill>
        <p:spPr>
          <a:xfrm>
            <a:off x="311700" y="1294900"/>
            <a:ext cx="6550024" cy="1203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3.9 </a:t>
            </a:r>
            <a:r>
              <a:rPr lang="zh-CN"/>
              <a:t>Comparison with BERT &amp; Own opinions</a:t>
            </a:r>
            <a:endParaRPr/>
          </a:p>
        </p:txBody>
      </p:sp>
      <p:pic>
        <p:nvPicPr>
          <p:cNvPr id="288" name="Google Shape;288;p41"/>
          <p:cNvPicPr preferRelativeResize="0"/>
          <p:nvPr/>
        </p:nvPicPr>
        <p:blipFill>
          <a:blip r:embed="rId3">
            <a:alphaModFix/>
          </a:blip>
          <a:stretch>
            <a:fillRect/>
          </a:stretch>
        </p:blipFill>
        <p:spPr>
          <a:xfrm>
            <a:off x="152400" y="4402825"/>
            <a:ext cx="8839204" cy="319385"/>
          </a:xfrm>
          <a:prstGeom prst="rect">
            <a:avLst/>
          </a:prstGeom>
          <a:noFill/>
          <a:ln>
            <a:noFill/>
          </a:ln>
        </p:spPr>
      </p:pic>
      <p:pic>
        <p:nvPicPr>
          <p:cNvPr id="289" name="Google Shape;289;p41"/>
          <p:cNvPicPr preferRelativeResize="0"/>
          <p:nvPr/>
        </p:nvPicPr>
        <p:blipFill>
          <a:blip r:embed="rId4">
            <a:alphaModFix/>
          </a:blip>
          <a:stretch>
            <a:fillRect/>
          </a:stretch>
        </p:blipFill>
        <p:spPr>
          <a:xfrm>
            <a:off x="1046450" y="2287550"/>
            <a:ext cx="5436489" cy="707400"/>
          </a:xfrm>
          <a:prstGeom prst="rect">
            <a:avLst/>
          </a:prstGeom>
          <a:noFill/>
          <a:ln>
            <a:noFill/>
          </a:ln>
        </p:spPr>
      </p:pic>
      <p:sp>
        <p:nvSpPr>
          <p:cNvPr id="290" name="Google Shape;290;p41"/>
          <p:cNvSpPr txBox="1"/>
          <p:nvPr/>
        </p:nvSpPr>
        <p:spPr>
          <a:xfrm>
            <a:off x="152400" y="3038400"/>
            <a:ext cx="849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In my perspective, in essene, these two process are equivalent. </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Increase the data size used in the pre-training step and utilize transform-XL.</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Memory assumption is high. we used Tesla P100 16G and it only supported XLNet-Base.</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New idea but the model is complicated</a:t>
            </a:r>
            <a:endParaRPr>
              <a:latin typeface="Open Sans"/>
              <a:ea typeface="Open Sans"/>
              <a:cs typeface="Open Sans"/>
              <a:sym typeface="Open Sans"/>
            </a:endParaRPr>
          </a:p>
        </p:txBody>
      </p:sp>
      <p:sp>
        <p:nvSpPr>
          <p:cNvPr id="291" name="Google Shape;291;p41"/>
          <p:cNvSpPr txBox="1"/>
          <p:nvPr/>
        </p:nvSpPr>
        <p:spPr>
          <a:xfrm>
            <a:off x="212850" y="1052550"/>
            <a:ext cx="8718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Both BERT and XLNet perform partial prediction, i.e., only predicting a subset of tokens in the sequence. This is a necessary choice for BERT because if all tokens are masked, it is impossible to make any meaningful predictions. In addition, for both BERT and XLNet, partial prediction plays a role of reducing optimization difficulty by only predicting tokens with sufficient context. However, the independence assumption discussed in Section 2.1 disables BERT to model dependency between targets. </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434340" lvl="0" marL="457200" rtl="0" algn="ctr">
              <a:spcBef>
                <a:spcPts val="0"/>
              </a:spcBef>
              <a:spcAft>
                <a:spcPts val="0"/>
              </a:spcAft>
              <a:buSzPct val="100000"/>
              <a:buAutoNum type="arabicPeriod"/>
            </a:pPr>
            <a:r>
              <a:rPr lang="zh-CN"/>
              <a:t>BERT: </a:t>
            </a:r>
            <a:r>
              <a:rPr lang="zh-CN"/>
              <a:t>Bidirectional Encoder Representation from Transformer</a:t>
            </a:r>
            <a:endParaRPr/>
          </a:p>
        </p:txBody>
      </p:sp>
      <p:sp>
        <p:nvSpPr>
          <p:cNvPr id="81" name="Google Shape;81;p15"/>
          <p:cNvSpPr txBox="1"/>
          <p:nvPr>
            <p:ph idx="4294967295" type="body"/>
          </p:nvPr>
        </p:nvSpPr>
        <p:spPr>
          <a:xfrm>
            <a:off x="444650" y="1848875"/>
            <a:ext cx="8520600" cy="132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a:t>A cutting-edge model proposed in 2019</a:t>
            </a:r>
            <a:endParaRPr/>
          </a:p>
          <a:p>
            <a:pPr indent="0" lvl="0" marL="0" rtl="0" algn="l">
              <a:spcBef>
                <a:spcPts val="1200"/>
              </a:spcBef>
              <a:spcAft>
                <a:spcPts val="1200"/>
              </a:spcAft>
              <a:buNone/>
            </a:pPr>
            <a:r>
              <a:t/>
            </a:r>
            <a:endParaRPr/>
          </a:p>
        </p:txBody>
      </p:sp>
      <p:pic>
        <p:nvPicPr>
          <p:cNvPr id="82" name="Google Shape;82;p15"/>
          <p:cNvPicPr preferRelativeResize="0"/>
          <p:nvPr/>
        </p:nvPicPr>
        <p:blipFill rotWithShape="1">
          <a:blip r:embed="rId3">
            <a:alphaModFix/>
          </a:blip>
          <a:srcRect b="2820" l="0" r="0" t="-2820"/>
          <a:stretch/>
        </p:blipFill>
        <p:spPr>
          <a:xfrm>
            <a:off x="1780575" y="2686100"/>
            <a:ext cx="5633551" cy="2366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1.1 Pre-training</a:t>
            </a:r>
            <a:endParaRPr/>
          </a:p>
        </p:txBody>
      </p:sp>
      <p:sp>
        <p:nvSpPr>
          <p:cNvPr id="88" name="Google Shape;88;p16"/>
          <p:cNvSpPr txBox="1"/>
          <p:nvPr>
            <p:ph idx="1" type="body"/>
          </p:nvPr>
        </p:nvSpPr>
        <p:spPr>
          <a:xfrm>
            <a:off x="311700" y="1266325"/>
            <a:ext cx="5346300" cy="369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a:t>Task #1: Masked L</a:t>
            </a:r>
            <a:r>
              <a:rPr lang="zh-CN"/>
              <a:t>M</a:t>
            </a:r>
            <a:endParaRPr/>
          </a:p>
          <a:p>
            <a:pPr indent="-342900" lvl="0" marL="457200" rtl="0" algn="l">
              <a:spcBef>
                <a:spcPts val="1200"/>
              </a:spcBef>
              <a:spcAft>
                <a:spcPts val="0"/>
              </a:spcAft>
              <a:buSzPts val="1800"/>
              <a:buChar char="-"/>
            </a:pPr>
            <a:r>
              <a:rPr lang="zh-CN"/>
              <a:t>R</a:t>
            </a:r>
            <a:r>
              <a:rPr lang="zh-CN"/>
              <a:t>andomly mask 15% of the tokens and calculate the loss on the masked tokens.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CN"/>
              <a:t>Task #2: Next Sentence Prediction (NSP)</a:t>
            </a:r>
            <a:endParaRPr/>
          </a:p>
          <a:p>
            <a:pPr indent="-342900" lvl="0" marL="457200" rtl="0" algn="l">
              <a:spcBef>
                <a:spcPts val="1200"/>
              </a:spcBef>
              <a:spcAft>
                <a:spcPts val="0"/>
              </a:spcAft>
              <a:buSzPts val="1800"/>
              <a:buChar char="-"/>
            </a:pPr>
            <a:r>
              <a:rPr lang="zh-CN"/>
              <a:t>Choosing the sentences A and B for each pretraining example, 50% of the time B is the actual next sentence that follows A </a:t>
            </a:r>
            <a:endParaRPr/>
          </a:p>
          <a:p>
            <a:pPr indent="0" lvl="0" marL="457200" rtl="0" algn="l">
              <a:spcBef>
                <a:spcPts val="1200"/>
              </a:spcBef>
              <a:spcAft>
                <a:spcPts val="1200"/>
              </a:spcAft>
              <a:buNone/>
            </a:pPr>
            <a:r>
              <a:t/>
            </a:r>
            <a:endParaRPr/>
          </a:p>
        </p:txBody>
      </p:sp>
      <p:pic>
        <p:nvPicPr>
          <p:cNvPr id="89" name="Google Shape;89;p16"/>
          <p:cNvPicPr preferRelativeResize="0"/>
          <p:nvPr/>
        </p:nvPicPr>
        <p:blipFill>
          <a:blip r:embed="rId3">
            <a:alphaModFix/>
          </a:blip>
          <a:stretch>
            <a:fillRect/>
          </a:stretch>
        </p:blipFill>
        <p:spPr>
          <a:xfrm>
            <a:off x="5495500" y="1152425"/>
            <a:ext cx="3588510" cy="330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1.2 Fine-tuning</a:t>
            </a:r>
            <a:endParaRPr/>
          </a:p>
        </p:txBody>
      </p:sp>
      <p:sp>
        <p:nvSpPr>
          <p:cNvPr id="95" name="Google Shape;95;p17"/>
          <p:cNvSpPr txBox="1"/>
          <p:nvPr>
            <p:ph idx="1" type="body"/>
          </p:nvPr>
        </p:nvSpPr>
        <p:spPr>
          <a:xfrm>
            <a:off x="311700" y="1266325"/>
            <a:ext cx="5025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Tune hyperparamters for each task:</a:t>
            </a:r>
            <a:endParaRPr/>
          </a:p>
          <a:p>
            <a:pPr indent="0" lvl="0" marL="0" rtl="0" algn="l">
              <a:spcBef>
                <a:spcPts val="1200"/>
              </a:spcBef>
              <a:spcAft>
                <a:spcPts val="1200"/>
              </a:spcAft>
              <a:buNone/>
            </a:pPr>
            <a:r>
              <a:rPr lang="zh-CN"/>
              <a:t>	Batch size, Learning rate (Adam), Number of epochs...</a:t>
            </a:r>
            <a:endParaRPr/>
          </a:p>
        </p:txBody>
      </p:sp>
      <p:pic>
        <p:nvPicPr>
          <p:cNvPr id="96" name="Google Shape;96;p17"/>
          <p:cNvPicPr preferRelativeResize="0"/>
          <p:nvPr/>
        </p:nvPicPr>
        <p:blipFill>
          <a:blip r:embed="rId3">
            <a:alphaModFix/>
          </a:blip>
          <a:stretch>
            <a:fillRect/>
          </a:stretch>
        </p:blipFill>
        <p:spPr>
          <a:xfrm>
            <a:off x="4722245" y="1152424"/>
            <a:ext cx="4269356" cy="3302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1.3 Comaprison</a:t>
            </a:r>
            <a:endParaRPr/>
          </a:p>
        </p:txBody>
      </p:sp>
      <p:sp>
        <p:nvSpPr>
          <p:cNvPr id="102" name="Google Shape;102;p18"/>
          <p:cNvSpPr txBox="1"/>
          <p:nvPr>
            <p:ph idx="1" type="body"/>
          </p:nvPr>
        </p:nvSpPr>
        <p:spPr>
          <a:xfrm>
            <a:off x="311700" y="338917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OpenAI GPT: single directional</a:t>
            </a:r>
            <a:endParaRPr/>
          </a:p>
          <a:p>
            <a:pPr indent="0" lvl="0" marL="0" rtl="0" algn="l">
              <a:spcBef>
                <a:spcPts val="1200"/>
              </a:spcBef>
              <a:spcAft>
                <a:spcPts val="0"/>
              </a:spcAft>
              <a:buNone/>
            </a:pPr>
            <a:r>
              <a:rPr lang="zh-CN"/>
              <a:t>ELMo: Uses different objective functions.</a:t>
            </a:r>
            <a:endParaRPr/>
          </a:p>
          <a:p>
            <a:pPr indent="0" lvl="0" marL="0" rtl="0" algn="l">
              <a:spcBef>
                <a:spcPts val="1200"/>
              </a:spcBef>
              <a:spcAft>
                <a:spcPts val="0"/>
              </a:spcAft>
              <a:buNone/>
            </a:pPr>
            <a:r>
              <a:rPr lang="zh-C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CN"/>
              <a:t>	</a:t>
            </a:r>
            <a:endParaRPr/>
          </a:p>
        </p:txBody>
      </p:sp>
      <p:pic>
        <p:nvPicPr>
          <p:cNvPr id="103" name="Google Shape;103;p18"/>
          <p:cNvPicPr preferRelativeResize="0"/>
          <p:nvPr/>
        </p:nvPicPr>
        <p:blipFill>
          <a:blip r:embed="rId3">
            <a:alphaModFix/>
          </a:blip>
          <a:stretch>
            <a:fillRect/>
          </a:stretch>
        </p:blipFill>
        <p:spPr>
          <a:xfrm>
            <a:off x="1193100" y="1706725"/>
            <a:ext cx="6757826" cy="1682450"/>
          </a:xfrm>
          <a:prstGeom prst="rect">
            <a:avLst/>
          </a:prstGeom>
          <a:noFill/>
          <a:ln>
            <a:noFill/>
          </a:ln>
        </p:spPr>
      </p:pic>
      <p:pic>
        <p:nvPicPr>
          <p:cNvPr id="104" name="Google Shape;104;p18"/>
          <p:cNvPicPr preferRelativeResize="0"/>
          <p:nvPr/>
        </p:nvPicPr>
        <p:blipFill>
          <a:blip r:embed="rId4">
            <a:alphaModFix/>
          </a:blip>
          <a:stretch>
            <a:fillRect/>
          </a:stretch>
        </p:blipFill>
        <p:spPr>
          <a:xfrm>
            <a:off x="1332938" y="4374575"/>
            <a:ext cx="6478126" cy="440625"/>
          </a:xfrm>
          <a:prstGeom prst="rect">
            <a:avLst/>
          </a:prstGeom>
          <a:noFill/>
          <a:ln>
            <a:noFill/>
          </a:ln>
        </p:spPr>
      </p:pic>
      <p:sp>
        <p:nvSpPr>
          <p:cNvPr id="105" name="Google Shape;105;p18"/>
          <p:cNvSpPr txBox="1"/>
          <p:nvPr/>
        </p:nvSpPr>
        <p:spPr>
          <a:xfrm>
            <a:off x="311700" y="1105300"/>
            <a:ext cx="6478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CN" sz="1800">
                <a:solidFill>
                  <a:schemeClr val="dk2"/>
                </a:solidFill>
                <a:latin typeface="Open Sans"/>
                <a:ea typeface="Open Sans"/>
                <a:cs typeface="Open Sans"/>
                <a:sym typeface="Open Sans"/>
              </a:rPr>
              <a:t>O</a:t>
            </a:r>
            <a:r>
              <a:rPr lang="zh-CN" sz="1800">
                <a:solidFill>
                  <a:schemeClr val="dk2"/>
                </a:solidFill>
                <a:latin typeface="Open Sans"/>
                <a:ea typeface="Open Sans"/>
                <a:cs typeface="Open Sans"/>
                <a:sym typeface="Open Sans"/>
              </a:rPr>
              <a:t>utperformed many other popular models at that time:</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275725" y="2008275"/>
            <a:ext cx="4045200" cy="1675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2. RoBERTa: </a:t>
            </a:r>
            <a:endParaRPr/>
          </a:p>
          <a:p>
            <a:pPr indent="0" lvl="0" marL="0" rtl="0" algn="ctr">
              <a:spcBef>
                <a:spcPts val="0"/>
              </a:spcBef>
              <a:spcAft>
                <a:spcPts val="0"/>
              </a:spcAft>
              <a:buNone/>
            </a:pPr>
            <a:r>
              <a:rPr lang="zh-CN"/>
              <a:t>A Robustly Optimized BERT Pretraining Approach</a:t>
            </a:r>
            <a:endParaRPr/>
          </a:p>
        </p:txBody>
      </p:sp>
      <p:sp>
        <p:nvSpPr>
          <p:cNvPr id="111" name="Google Shape;111;p1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Key differences:</a:t>
            </a:r>
            <a:endParaRPr/>
          </a:p>
          <a:p>
            <a:pPr indent="0" lvl="0" marL="0" rtl="0" algn="l">
              <a:spcBef>
                <a:spcPts val="1200"/>
              </a:spcBef>
              <a:spcAft>
                <a:spcPts val="0"/>
              </a:spcAft>
              <a:buNone/>
            </a:pPr>
            <a:r>
              <a:rPr lang="zh-CN"/>
              <a:t>(1) dynamically changing the masking pattern;</a:t>
            </a:r>
            <a:endParaRPr/>
          </a:p>
          <a:p>
            <a:pPr indent="0" lvl="0" marL="0" rtl="0" algn="l">
              <a:spcBef>
                <a:spcPts val="1200"/>
              </a:spcBef>
              <a:spcAft>
                <a:spcPts val="0"/>
              </a:spcAft>
              <a:buNone/>
            </a:pPr>
            <a:r>
              <a:rPr lang="zh-CN"/>
              <a:t>(2) removing the next sentence prediction objective; </a:t>
            </a:r>
            <a:endParaRPr/>
          </a:p>
          <a:p>
            <a:pPr indent="0" lvl="0" marL="0" rtl="0" algn="l">
              <a:spcBef>
                <a:spcPts val="1200"/>
              </a:spcBef>
              <a:spcAft>
                <a:spcPts val="1200"/>
              </a:spcAft>
              <a:buNone/>
            </a:pPr>
            <a:r>
              <a:rPr lang="zh-CN"/>
              <a:t>(3) </a:t>
            </a:r>
            <a:r>
              <a:rPr lang="zh-CN"/>
              <a:t>training the model longer, with bigger batches, over more data and longer sequence; </a:t>
            </a:r>
            <a:endParaRPr/>
          </a:p>
        </p:txBody>
      </p:sp>
      <p:sp>
        <p:nvSpPr>
          <p:cNvPr id="112" name="Google Shape;112;p19"/>
          <p:cNvSpPr txBox="1"/>
          <p:nvPr>
            <p:ph idx="1" type="subTitle"/>
          </p:nvPr>
        </p:nvSpPr>
        <p:spPr>
          <a:xfrm>
            <a:off x="275725" y="36954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2.1 Static vs. Dynamic Masking</a:t>
            </a:r>
            <a:endParaRPr/>
          </a:p>
        </p:txBody>
      </p:sp>
      <p:sp>
        <p:nvSpPr>
          <p:cNvPr id="118" name="Google Shape;118;p20"/>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BERT: performed masking once during data preprocessing, resulting in a single static mask. </a:t>
            </a:r>
            <a:endParaRPr/>
          </a:p>
          <a:p>
            <a:pPr indent="0" lvl="0" marL="0" rtl="0" algn="l">
              <a:spcBef>
                <a:spcPts val="1200"/>
              </a:spcBef>
              <a:spcAft>
                <a:spcPts val="1200"/>
              </a:spcAft>
              <a:buNone/>
            </a:pPr>
            <a:r>
              <a:t/>
            </a:r>
            <a:endParaRPr/>
          </a:p>
        </p:txBody>
      </p:sp>
      <p:pic>
        <p:nvPicPr>
          <p:cNvPr id="119" name="Google Shape;119;p20"/>
          <p:cNvPicPr preferRelativeResize="0"/>
          <p:nvPr/>
        </p:nvPicPr>
        <p:blipFill>
          <a:blip r:embed="rId3">
            <a:alphaModFix/>
          </a:blip>
          <a:stretch>
            <a:fillRect/>
          </a:stretch>
        </p:blipFill>
        <p:spPr>
          <a:xfrm>
            <a:off x="2543175" y="2571750"/>
            <a:ext cx="4057650" cy="1866900"/>
          </a:xfrm>
          <a:prstGeom prst="rect">
            <a:avLst/>
          </a:prstGeom>
          <a:noFill/>
          <a:ln>
            <a:noFill/>
          </a:ln>
        </p:spPr>
      </p:pic>
      <p:sp>
        <p:nvSpPr>
          <p:cNvPr id="120" name="Google Shape;120;p20"/>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t>RoBERTa: Uses a method that mimics dynamic masking. Avoid using the same mask for every training.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2.2 Model Input Format and Next Sentence Prediction</a:t>
            </a:r>
            <a:endParaRPr/>
          </a:p>
        </p:txBody>
      </p:sp>
      <p:sp>
        <p:nvSpPr>
          <p:cNvPr id="126" name="Google Shape;126;p21"/>
          <p:cNvSpPr txBox="1"/>
          <p:nvPr>
            <p:ph idx="1" type="body"/>
          </p:nvPr>
        </p:nvSpPr>
        <p:spPr>
          <a:xfrm>
            <a:off x="0" y="1266325"/>
            <a:ext cx="4937400" cy="3302700"/>
          </a:xfrm>
          <a:prstGeom prst="rect">
            <a:avLst/>
          </a:prstGeom>
        </p:spPr>
        <p:txBody>
          <a:bodyPr anchorCtr="0" anchor="t" bIns="91425" lIns="91425" spcFirstLastPara="1" rIns="91425" wrap="square" tIns="91425">
            <a:normAutofit fontScale="70000" lnSpcReduction="10000"/>
          </a:bodyPr>
          <a:lstStyle/>
          <a:p>
            <a:pPr indent="279400" lvl="0" marL="0" rtl="0" algn="l">
              <a:spcBef>
                <a:spcPts val="0"/>
              </a:spcBef>
              <a:spcAft>
                <a:spcPts val="0"/>
              </a:spcAft>
              <a:buNone/>
            </a:pPr>
            <a:r>
              <a:rPr b="1" lang="zh-CN"/>
              <a:t>SEGMENT- PAIR + NSP:</a:t>
            </a:r>
            <a:r>
              <a:rPr lang="zh-CN"/>
              <a:t> Original input format used in BERT</a:t>
            </a:r>
            <a:endParaRPr/>
          </a:p>
          <a:p>
            <a:pPr indent="0" lvl="0" marL="0" rtl="0" algn="l">
              <a:spcBef>
                <a:spcPts val="0"/>
              </a:spcBef>
              <a:spcAft>
                <a:spcPts val="0"/>
              </a:spcAft>
              <a:buNone/>
            </a:pPr>
            <a:r>
              <a:rPr lang="zh-CN"/>
              <a:t> </a:t>
            </a:r>
            <a:endParaRPr/>
          </a:p>
          <a:p>
            <a:pPr indent="0" lvl="0" marL="279400" rtl="0" algn="l">
              <a:spcBef>
                <a:spcPts val="0"/>
              </a:spcBef>
              <a:spcAft>
                <a:spcPts val="0"/>
              </a:spcAft>
              <a:buNone/>
            </a:pPr>
            <a:r>
              <a:rPr b="1" lang="zh-CN"/>
              <a:t>SENTENCE - PAIR + NSP:</a:t>
            </a:r>
            <a:r>
              <a:rPr lang="zh-CN"/>
              <a:t> Each input contains a pair of natural sentences, either sampled from a contiguous portion of one document or from separate documents.</a:t>
            </a:r>
            <a:endParaRPr/>
          </a:p>
          <a:p>
            <a:pPr indent="0" lvl="0" marL="279400" rtl="0" algn="l">
              <a:spcBef>
                <a:spcPts val="0"/>
              </a:spcBef>
              <a:spcAft>
                <a:spcPts val="0"/>
              </a:spcAft>
              <a:buNone/>
            </a:pPr>
            <a:r>
              <a:rPr lang="zh-CN"/>
              <a:t> </a:t>
            </a:r>
            <a:endParaRPr/>
          </a:p>
          <a:p>
            <a:pPr indent="0" lvl="0" marL="279400" rtl="0" algn="l">
              <a:spcBef>
                <a:spcPts val="0"/>
              </a:spcBef>
              <a:spcAft>
                <a:spcPts val="0"/>
              </a:spcAft>
              <a:buNone/>
            </a:pPr>
            <a:r>
              <a:rPr b="1" lang="zh-CN" u="sng"/>
              <a:t>FULL - SENTENCES:</a:t>
            </a:r>
            <a:r>
              <a:rPr b="1" lang="zh-CN"/>
              <a:t> </a:t>
            </a:r>
            <a:r>
              <a:rPr lang="zh-CN"/>
              <a:t>Each input is packed with full sentences sampled contiguously from one or more documents, such that the total length is at most 512 tokens. </a:t>
            </a:r>
            <a:endParaRPr/>
          </a:p>
          <a:p>
            <a:pPr indent="0" lvl="0" marL="279400" rtl="0" algn="l">
              <a:spcBef>
                <a:spcPts val="0"/>
              </a:spcBef>
              <a:spcAft>
                <a:spcPts val="0"/>
              </a:spcAft>
              <a:buNone/>
            </a:pPr>
            <a:r>
              <a:rPr lang="zh-CN"/>
              <a:t> </a:t>
            </a:r>
            <a:endParaRPr/>
          </a:p>
          <a:p>
            <a:pPr indent="0" lvl="0" marL="279400" rtl="0" algn="l">
              <a:spcBef>
                <a:spcPts val="0"/>
              </a:spcBef>
              <a:spcAft>
                <a:spcPts val="0"/>
              </a:spcAft>
              <a:buNone/>
            </a:pPr>
            <a:r>
              <a:rPr b="1" lang="zh-CN"/>
              <a:t>DOC - SENTENCES:</a:t>
            </a:r>
            <a:r>
              <a:rPr lang="zh-CN"/>
              <a:t> Inputs are constructed similarly to FULL - SENTENCES, except that they may not cross document boundaries.</a:t>
            </a:r>
            <a:endParaRPr/>
          </a:p>
          <a:p>
            <a:pPr indent="0" lvl="0" marL="0" rtl="0" algn="l">
              <a:spcBef>
                <a:spcPts val="0"/>
              </a:spcBef>
              <a:spcAft>
                <a:spcPts val="1200"/>
              </a:spcAft>
              <a:buNone/>
            </a:pPr>
            <a:r>
              <a:t/>
            </a:r>
            <a:endParaRPr/>
          </a:p>
        </p:txBody>
      </p:sp>
      <p:pic>
        <p:nvPicPr>
          <p:cNvPr id="127" name="Google Shape;127;p21"/>
          <p:cNvPicPr preferRelativeResize="0"/>
          <p:nvPr/>
        </p:nvPicPr>
        <p:blipFill>
          <a:blip r:embed="rId3">
            <a:alphaModFix/>
          </a:blip>
          <a:stretch>
            <a:fillRect/>
          </a:stretch>
        </p:blipFill>
        <p:spPr>
          <a:xfrm>
            <a:off x="4865900" y="1618225"/>
            <a:ext cx="4278099" cy="235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